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DE982"/>
    <a:srgbClr val="E95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0"/>
    <p:restoredTop sz="93797" autoAdjust="0"/>
  </p:normalViewPr>
  <p:slideViewPr>
    <p:cSldViewPr snapToGrid="0" snapToObjects="1">
      <p:cViewPr varScale="1">
        <p:scale>
          <a:sx n="69" d="100"/>
          <a:sy n="69" d="100"/>
        </p:scale>
        <p:origin x="12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9CA35-07E2-FA41-9B3C-10A509770DCF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03CC5-4265-644D-B773-3D1132E3FEE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686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0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8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4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4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8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0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6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6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7D23-D0C8-F24A-8D40-8091B4DED15C}" type="datetimeFigureOut">
              <a:rPr lang="es-ES" smtClean="0"/>
              <a:t>15/11/2024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95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705BC46-DDCC-4648-948A-257C26D4DEE9}"/>
              </a:ext>
            </a:extLst>
          </p:cNvPr>
          <p:cNvSpPr/>
          <p:nvPr/>
        </p:nvSpPr>
        <p:spPr>
          <a:xfrm>
            <a:off x="0" y="4790854"/>
            <a:ext cx="9127668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600" u="sng" dirty="0">
                <a:latin typeface="Book Antiqua" panose="02040602050305030304" pitchFamily="18" charset="0"/>
              </a:rPr>
              <a:t>Compromiso: </a:t>
            </a:r>
          </a:p>
          <a:p>
            <a:r>
              <a:rPr lang="es-CL" sz="1600" dirty="0">
                <a:latin typeface="Book Antiqua" panose="02040602050305030304" pitchFamily="18" charset="0"/>
              </a:rPr>
              <a:t>Hoy, María nos invita como estudiante marianista a recocer que todo lo que hacemos es una siembra en la vida  de los demás. Hoy debemos proponernos ser tierra fértil y limpia, para todas las personas que hoy se relacionarán con nosotros. </a:t>
            </a:r>
            <a:endParaRPr lang="es-CL" sz="16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Encomendamos este día diciendo junto a Madre Adela: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r>
              <a:rPr lang="es-CL" sz="1600" b="1" i="1" dirty="0">
                <a:latin typeface="Book Antiqua" panose="02040602050305030304" pitchFamily="18" charset="0"/>
              </a:rPr>
              <a:t>“Los verdaderos misioneros no deben contar consigo mismo, con sus talentos y habilidades, sino que deben poner toda la confianza en la gracia de su misión y en la protección de María, que trabaja en la misma obra”</a:t>
            </a:r>
            <a:r>
              <a:rPr lang="es-CL" sz="1600" dirty="0">
                <a:latin typeface="Book Antiqua" panose="02040602050305030304" pitchFamily="18" charset="0"/>
              </a:rPr>
              <a:t> </a:t>
            </a:r>
            <a:r>
              <a:rPr lang="es-CL" sz="1600" dirty="0" smtClean="0">
                <a:latin typeface="Book Antiqua" panose="02040602050305030304" pitchFamily="18" charset="0"/>
              </a:rPr>
              <a:t>(Madre Adela).  </a:t>
            </a:r>
            <a:r>
              <a:rPr lang="es-CL" sz="1600" b="1" dirty="0" smtClean="0">
                <a:latin typeface="Book Antiqua" panose="02040602050305030304" pitchFamily="18" charset="0"/>
              </a:rPr>
              <a:t>Santa María del Pilar… </a:t>
            </a:r>
            <a:endParaRPr lang="es-CL" sz="1600" b="1" dirty="0">
              <a:latin typeface="Book Antiqua" panose="02040602050305030304" pitchFamily="18" charset="0"/>
            </a:endParaRPr>
          </a:p>
        </p:txBody>
      </p:sp>
      <p:pic>
        <p:nvPicPr>
          <p:cNvPr id="1029" name="Picture 5" descr="page7image13043392">
            <a:extLst>
              <a:ext uri="{FF2B5EF4-FFF2-40B4-BE49-F238E27FC236}">
                <a16:creationId xmlns:a16="http://schemas.microsoft.com/office/drawing/2014/main" id="{338631AD-C0B8-3242-9AB4-9BB99F65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34963"/>
            <a:ext cx="4267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7image13043584">
            <a:extLst>
              <a:ext uri="{FF2B5EF4-FFF2-40B4-BE49-F238E27FC236}">
                <a16:creationId xmlns:a16="http://schemas.microsoft.com/office/drawing/2014/main" id="{28ACE074-A433-C644-8145-B9074671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-334963"/>
            <a:ext cx="304800" cy="3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176E904-83B6-B4C6-2F64-6D58902A60C7}"/>
              </a:ext>
            </a:extLst>
          </p:cNvPr>
          <p:cNvSpPr/>
          <p:nvPr/>
        </p:nvSpPr>
        <p:spPr>
          <a:xfrm>
            <a:off x="3372922" y="33338"/>
            <a:ext cx="204255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Mes de María</a:t>
            </a:r>
          </a:p>
          <a:p>
            <a:pPr algn="ctr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Lunes </a:t>
            </a:r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18/11</a:t>
            </a:r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E15F132-150C-FCBB-B36A-9E135E14DAA7}"/>
              </a:ext>
            </a:extLst>
          </p:cNvPr>
          <p:cNvSpPr/>
          <p:nvPr/>
        </p:nvSpPr>
        <p:spPr>
          <a:xfrm>
            <a:off x="0" y="581476"/>
            <a:ext cx="6618185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400" dirty="0">
                <a:latin typeface="Book Antiqua" panose="02040602050305030304" pitchFamily="18" charset="0"/>
              </a:rPr>
              <a:t>María en este día queremos pedirte que hagas de nuestras vidas trigo vivo en medio de la cizaña, para que juntos podamos hacer germinar el Reino en nuestro mundo..</a:t>
            </a:r>
          </a:p>
          <a:p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4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</a:t>
            </a:r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 </a:t>
            </a:r>
          </a:p>
          <a:p>
            <a:pPr algn="just"/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4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Amén.</a:t>
            </a:r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F4CB604-F2AA-7700-0523-A1EDF2723A2E}"/>
              </a:ext>
            </a:extLst>
          </p:cNvPr>
          <p:cNvSpPr/>
          <p:nvPr/>
        </p:nvSpPr>
        <p:spPr>
          <a:xfrm>
            <a:off x="0" y="2224500"/>
            <a:ext cx="6647155" cy="2523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CL" sz="140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Texto Bíblico: Mateo 13, 36-43.</a:t>
            </a:r>
          </a:p>
          <a:p>
            <a:pPr algn="just"/>
            <a:r>
              <a:rPr lang="es-CL" b="1" i="1" dirty="0">
                <a:solidFill>
                  <a:srgbClr val="000000"/>
                </a:solidFill>
                <a:latin typeface="Book Antiqua" panose="02040602050305030304" pitchFamily="18" charset="0"/>
              </a:rPr>
              <a:t>“Los discípulos se acercaron a Jesús y le dijeron: “Explícanos con claridad la parábola de la cizaña en el campo”. Ellos respondió: “el que siembra la buena semilla es el hijo del hombre, el campo es el mundo; la buena semilla son los partidarios del Reino, mientras que la cizaña son los partidarios del maligno; los segadores son loa ángeles. Los justos brillaran como el sol en el Reino del Padre”.</a:t>
            </a:r>
          </a:p>
          <a:p>
            <a:pPr algn="r"/>
            <a:r>
              <a:rPr lang="es-CL" b="1" i="1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Palabra de Dios.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AB6FCF-1166-2825-EDD4-011EEB5D2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155" y="618113"/>
            <a:ext cx="2480513" cy="34002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575" y="0"/>
            <a:ext cx="877640" cy="5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705BC46-DDCC-4648-948A-257C26D4DEE9}"/>
              </a:ext>
            </a:extLst>
          </p:cNvPr>
          <p:cNvSpPr/>
          <p:nvPr/>
        </p:nvSpPr>
        <p:spPr>
          <a:xfrm>
            <a:off x="0" y="4919461"/>
            <a:ext cx="9128878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600" u="sng" dirty="0">
                <a:latin typeface="Book Antiqua" panose="02040602050305030304" pitchFamily="18" charset="0"/>
              </a:rPr>
              <a:t>Compromiso: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Hoy, María me invita a que como marianista realice un acto de amor para mi familia, amigos o comunidad. Por ejemplo, ayudar a nuestros padres, escuchar a alguien que lo necesita…</a:t>
            </a:r>
          </a:p>
          <a:p>
            <a:pPr algn="just"/>
            <a:endParaRPr lang="es-CL" sz="16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Encomendamos este día diciendo junto al Padre Chaminade: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i="1" dirty="0">
                <a:latin typeface="Book Antiqua" panose="02040602050305030304" pitchFamily="18" charset="0"/>
              </a:rPr>
              <a:t>“No te angusties por las diferentes tareas, no te faltará la ayuda de nuestra Madre, acude a María, pídele que sea tu madre, sé tú su hijo” </a:t>
            </a:r>
            <a:r>
              <a:rPr lang="es-CL" sz="1600" dirty="0">
                <a:latin typeface="Book Antiqua" panose="02040602050305030304" pitchFamily="18" charset="0"/>
              </a:rPr>
              <a:t>(P. Chaminade) </a:t>
            </a:r>
            <a:r>
              <a:rPr lang="es-CL" sz="1600" b="1" dirty="0" smtClean="0">
                <a:latin typeface="Book Antiqua" panose="02040602050305030304" pitchFamily="18" charset="0"/>
              </a:rPr>
              <a:t>“Santa María del Pilar…”</a:t>
            </a:r>
            <a:endParaRPr lang="es-CL" sz="1600" b="1" dirty="0">
              <a:latin typeface="Book Antiqua" panose="02040602050305030304" pitchFamily="18" charset="0"/>
            </a:endParaRPr>
          </a:p>
        </p:txBody>
      </p:sp>
      <p:pic>
        <p:nvPicPr>
          <p:cNvPr id="1029" name="Picture 5" descr="page7image13043392">
            <a:extLst>
              <a:ext uri="{FF2B5EF4-FFF2-40B4-BE49-F238E27FC236}">
                <a16:creationId xmlns:a16="http://schemas.microsoft.com/office/drawing/2014/main" id="{338631AD-C0B8-3242-9AB4-9BB99F65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34963"/>
            <a:ext cx="4267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7image13043584">
            <a:extLst>
              <a:ext uri="{FF2B5EF4-FFF2-40B4-BE49-F238E27FC236}">
                <a16:creationId xmlns:a16="http://schemas.microsoft.com/office/drawing/2014/main" id="{28ACE074-A433-C644-8145-B9074671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-334963"/>
            <a:ext cx="304800" cy="3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176E904-83B6-B4C6-2F64-6D58902A60C7}"/>
              </a:ext>
            </a:extLst>
          </p:cNvPr>
          <p:cNvSpPr/>
          <p:nvPr/>
        </p:nvSpPr>
        <p:spPr>
          <a:xfrm>
            <a:off x="2590800" y="33338"/>
            <a:ext cx="282467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Mes </a:t>
            </a:r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de María</a:t>
            </a:r>
          </a:p>
          <a:p>
            <a:pPr algn="ctr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Martes </a:t>
            </a:r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19/11</a:t>
            </a:r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E15F132-150C-FCBB-B36A-9E135E14DAA7}"/>
              </a:ext>
            </a:extLst>
          </p:cNvPr>
          <p:cNvSpPr/>
          <p:nvPr/>
        </p:nvSpPr>
        <p:spPr>
          <a:xfrm>
            <a:off x="0" y="581476"/>
            <a:ext cx="661818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dirty="0">
                <a:latin typeface="Book Antiqua" panose="02040602050305030304" pitchFamily="18" charset="0"/>
              </a:rPr>
              <a:t>María, en este día queremos pedirte que hagas de nosotros granos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de trigo que caen en tierra y mueren para dar frutos abundantes y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 juntos podamos hacer germinar el Reino en nuestro mundo. </a:t>
            </a:r>
          </a:p>
          <a:p>
            <a:pPr algn="just"/>
            <a:endParaRPr lang="es-CL" sz="16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</a:t>
            </a:r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  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6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6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Amén.</a:t>
            </a:r>
          </a:p>
          <a:p>
            <a:pPr algn="just"/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F4CB604-F2AA-7700-0523-A1EDF2723A2E}"/>
              </a:ext>
            </a:extLst>
          </p:cNvPr>
          <p:cNvSpPr/>
          <p:nvPr/>
        </p:nvSpPr>
        <p:spPr>
          <a:xfrm>
            <a:off x="0" y="2607869"/>
            <a:ext cx="664715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Texto Bíblico: </a:t>
            </a:r>
            <a:r>
              <a:rPr lang="es-CL" dirty="0">
                <a:latin typeface="Book Antiqua" panose="02040602050305030304" pitchFamily="18" charset="0"/>
                <a:ea typeface="Times New Roman" panose="02020603050405020304" pitchFamily="18" charset="0"/>
              </a:rPr>
              <a:t>Del Evangelio de Juan 12, 24-26</a:t>
            </a:r>
          </a:p>
          <a:p>
            <a:pPr algn="just"/>
            <a:r>
              <a:rPr lang="es-CL" b="1" i="1" dirty="0">
                <a:latin typeface="Book Antiqua" panose="02040602050305030304" pitchFamily="18" charset="0"/>
              </a:rPr>
              <a:t>“Les aseguro que si el grano de trigo que cae en tierra no muere queda solo; pero si muere da mucho fruto. El que se apega a su vida la perderá́; el que desprecia la vida en este mundo la conservará para la vida eterna. El que quiera servirme, que me siga, y donde yo esté estará́ también mi servidor. Al que me sirva, el Padre lo honrará” </a:t>
            </a:r>
          </a:p>
          <a:p>
            <a:pPr algn="r"/>
            <a:r>
              <a:rPr lang="es-CL" b="1" i="1" dirty="0">
                <a:latin typeface="Book Antiqua" panose="02040602050305030304" pitchFamily="18" charset="0"/>
              </a:rPr>
              <a:t>Palabra de Dios</a:t>
            </a:r>
            <a:endParaRPr lang="es-CL" i="1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A1C65-AD5E-55D0-528D-6EB87E9FB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6" t="15954" r="23358" b="35241"/>
          <a:stretch/>
        </p:blipFill>
        <p:spPr bwMode="auto">
          <a:xfrm>
            <a:off x="6647155" y="618113"/>
            <a:ext cx="2473166" cy="32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673" y="3911423"/>
            <a:ext cx="1491618" cy="10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705BC46-DDCC-4648-948A-257C26D4DEE9}"/>
              </a:ext>
            </a:extLst>
          </p:cNvPr>
          <p:cNvSpPr/>
          <p:nvPr/>
        </p:nvSpPr>
        <p:spPr>
          <a:xfrm>
            <a:off x="0" y="4510357"/>
            <a:ext cx="912887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u="sng" dirty="0">
                <a:latin typeface="Book Antiqua" panose="02040602050305030304" pitchFamily="18" charset="0"/>
              </a:rPr>
              <a:t>Compromiso: </a:t>
            </a:r>
          </a:p>
          <a:p>
            <a:r>
              <a:rPr lang="es-CL" sz="1600" dirty="0">
                <a:latin typeface="Book Antiqua" panose="02040602050305030304" pitchFamily="18" charset="0"/>
              </a:rPr>
              <a:t>Hoy, María me invita a que como marianista busque alguna actividad de servicio donde pueda ayudar a nuestra comunidad y en la que pueda participar durante este mes. Me propondré́ ayudar a las personas de mi entorno. </a:t>
            </a:r>
          </a:p>
          <a:p>
            <a:pPr algn="just"/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Encomendamos este día diciendo junto al Padre Chaminade: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i="1" dirty="0">
                <a:latin typeface="Book Antiqua" panose="02040602050305030304" pitchFamily="18" charset="0"/>
              </a:rPr>
              <a:t>“Todos somos misioneros. A cada uno de nosotros la Santísima Virgen ha confiado una </a:t>
            </a:r>
            <a:r>
              <a:rPr lang="es-CL" sz="1600" b="1" i="1" dirty="0" smtClean="0">
                <a:latin typeface="Book Antiqua" panose="02040602050305030304" pitchFamily="18" charset="0"/>
              </a:rPr>
              <a:t>misión </a:t>
            </a:r>
            <a:r>
              <a:rPr lang="es-CL" sz="1600" b="1" i="1" dirty="0">
                <a:latin typeface="Book Antiqua" panose="02040602050305030304" pitchFamily="18" charset="0"/>
              </a:rPr>
              <a:t>para trabajar en la salvación de nuestros hermanos en el mundo”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(P. Chaminade) </a:t>
            </a:r>
            <a:r>
              <a:rPr lang="es-CL" sz="1600" dirty="0" smtClean="0">
                <a:latin typeface="Book Antiqua" panose="02040602050305030304" pitchFamily="18" charset="0"/>
              </a:rPr>
              <a:t>. </a:t>
            </a:r>
            <a:r>
              <a:rPr lang="es-CL" sz="1600" b="1" dirty="0" smtClean="0">
                <a:latin typeface="Book Antiqua" panose="02040602050305030304" pitchFamily="18" charset="0"/>
              </a:rPr>
              <a:t>“Santa María del Pilar, danos fortaleza en la fe, seguridad en la esperanza…”</a:t>
            </a:r>
            <a:endParaRPr lang="es-CL" sz="1600" b="1" dirty="0">
              <a:latin typeface="Book Antiqua" panose="02040602050305030304" pitchFamily="18" charset="0"/>
            </a:endParaRPr>
          </a:p>
        </p:txBody>
      </p:sp>
      <p:pic>
        <p:nvPicPr>
          <p:cNvPr id="1029" name="Picture 5" descr="page7image13043392">
            <a:extLst>
              <a:ext uri="{FF2B5EF4-FFF2-40B4-BE49-F238E27FC236}">
                <a16:creationId xmlns:a16="http://schemas.microsoft.com/office/drawing/2014/main" id="{338631AD-C0B8-3242-9AB4-9BB99F65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34963"/>
            <a:ext cx="4267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7image13043584">
            <a:extLst>
              <a:ext uri="{FF2B5EF4-FFF2-40B4-BE49-F238E27FC236}">
                <a16:creationId xmlns:a16="http://schemas.microsoft.com/office/drawing/2014/main" id="{28ACE074-A433-C644-8145-B9074671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-334963"/>
            <a:ext cx="304800" cy="3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176E904-83B6-B4C6-2F64-6D58902A60C7}"/>
              </a:ext>
            </a:extLst>
          </p:cNvPr>
          <p:cNvSpPr/>
          <p:nvPr/>
        </p:nvSpPr>
        <p:spPr>
          <a:xfrm>
            <a:off x="3372922" y="33338"/>
            <a:ext cx="204255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Mes de María</a:t>
            </a:r>
          </a:p>
          <a:p>
            <a:pPr algn="ctr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Miércoles </a:t>
            </a:r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20</a:t>
            </a:r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/11</a:t>
            </a:r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E15F132-150C-FCBB-B36A-9E135E14DAA7}"/>
              </a:ext>
            </a:extLst>
          </p:cNvPr>
          <p:cNvSpPr/>
          <p:nvPr/>
        </p:nvSpPr>
        <p:spPr>
          <a:xfrm>
            <a:off x="0" y="628735"/>
            <a:ext cx="661818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600" dirty="0">
                <a:latin typeface="Book Antiqua" panose="02040602050305030304" pitchFamily="18" charset="0"/>
              </a:rPr>
              <a:t>María, en este día queremos pedirte que hagas de nosotros </a:t>
            </a:r>
          </a:p>
          <a:p>
            <a:r>
              <a:rPr lang="es-CL" sz="1600" dirty="0">
                <a:latin typeface="Book Antiqua" panose="02040602050305030304" pitchFamily="18" charset="0"/>
              </a:rPr>
              <a:t>levadura en medio de la masa, para que juntos podamos hacer </a:t>
            </a:r>
          </a:p>
          <a:p>
            <a:r>
              <a:rPr lang="es-CL" sz="1600" dirty="0">
                <a:latin typeface="Book Antiqua" panose="02040602050305030304" pitchFamily="18" charset="0"/>
              </a:rPr>
              <a:t>germinar el Reino en nuestro mundo. </a:t>
            </a:r>
          </a:p>
          <a:p>
            <a:pPr algn="just"/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6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6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Amén.</a:t>
            </a:r>
          </a:p>
          <a:p>
            <a:pPr algn="just"/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F4CB604-F2AA-7700-0523-A1EDF2723A2E}"/>
              </a:ext>
            </a:extLst>
          </p:cNvPr>
          <p:cNvSpPr/>
          <p:nvPr/>
        </p:nvSpPr>
        <p:spPr>
          <a:xfrm>
            <a:off x="-14486" y="2687525"/>
            <a:ext cx="664715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8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Texto Bíblico:</a:t>
            </a:r>
            <a:r>
              <a:rPr lang="es-CL" sz="1800" dirty="0">
                <a:latin typeface="Book Antiqua" panose="02040602050305030304" pitchFamily="18" charset="0"/>
                <a:ea typeface="Times New Roman" panose="02020603050405020304" pitchFamily="18" charset="0"/>
              </a:rPr>
              <a:t> Del Evangelio de Mateo 13, 33</a:t>
            </a:r>
          </a:p>
          <a:p>
            <a:pPr algn="just"/>
            <a:endParaRPr lang="es-CL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800" b="1" i="1" dirty="0">
                <a:latin typeface="Book Antiqua" panose="02040602050305030304" pitchFamily="18" charset="0"/>
              </a:rPr>
              <a:t>“Jesús les dijo otra parábola: El Reino de los cielos se parece a la levadura que una mujer tomó y mezcló con una gran cantidad de harina, hasta que fermentó toda la masa”. </a:t>
            </a:r>
          </a:p>
          <a:p>
            <a:pPr algn="r"/>
            <a:r>
              <a:rPr lang="es-CL" b="1" i="1" dirty="0">
                <a:latin typeface="Book Antiqua" panose="02040602050305030304" pitchFamily="18" charset="0"/>
              </a:rPr>
              <a:t>Palabra de Dios</a:t>
            </a:r>
            <a:endParaRPr lang="es-CL" i="1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4" name="Picture 2" descr="Altar mayor de la Iglesia Parroquial Corazón de María">
            <a:extLst>
              <a:ext uri="{FF2B5EF4-FFF2-40B4-BE49-F238E27FC236}">
                <a16:creationId xmlns:a16="http://schemas.microsoft.com/office/drawing/2014/main" id="{471EBAD7-B83A-7B7C-1354-8F623543F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9524" r="36147" b="52035"/>
          <a:stretch/>
        </p:blipFill>
        <p:spPr bwMode="auto">
          <a:xfrm>
            <a:off x="6662277" y="618113"/>
            <a:ext cx="2481723" cy="36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23" y="37372"/>
            <a:ext cx="877900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705BC46-DDCC-4648-948A-257C26D4DEE9}"/>
              </a:ext>
            </a:extLst>
          </p:cNvPr>
          <p:cNvSpPr/>
          <p:nvPr/>
        </p:nvSpPr>
        <p:spPr>
          <a:xfrm>
            <a:off x="-62290" y="5255002"/>
            <a:ext cx="920628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b="1" u="sng" dirty="0">
                <a:latin typeface="Book Antiqua" panose="02040602050305030304" pitchFamily="18" charset="0"/>
              </a:rPr>
              <a:t>Compromiso:</a:t>
            </a:r>
            <a:r>
              <a:rPr lang="es-CL" sz="1600" u="sng" dirty="0"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Hoy, María me invita a que como marianista dedique 5 minutos para orar a solas con Dios. </a:t>
            </a:r>
          </a:p>
          <a:p>
            <a:pPr algn="just"/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Encomendamos </a:t>
            </a:r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este día diciendo junto al Padre Chaminade</a:t>
            </a:r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: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“Tu vocación es grande, es sublime, es divina. Dios te ha escogido para la obra de su corazón... ¡Adelante en nombre de Dios, adelante con toda confianza!” (P. Chaminade) </a:t>
            </a:r>
            <a:r>
              <a:rPr lang="es-CL" sz="1600" b="1" dirty="0" smtClean="0">
                <a:latin typeface="Book Antiqua" panose="02040602050305030304" pitchFamily="18" charset="0"/>
              </a:rPr>
              <a:t>“Santa María del Pilar...”</a:t>
            </a:r>
            <a:endParaRPr lang="es-CL" sz="1600" b="1" dirty="0">
              <a:latin typeface="Book Antiqua" panose="02040602050305030304" pitchFamily="18" charset="0"/>
            </a:endParaRPr>
          </a:p>
        </p:txBody>
      </p:sp>
      <p:pic>
        <p:nvPicPr>
          <p:cNvPr id="1029" name="Picture 5" descr="page7image13043392">
            <a:extLst>
              <a:ext uri="{FF2B5EF4-FFF2-40B4-BE49-F238E27FC236}">
                <a16:creationId xmlns:a16="http://schemas.microsoft.com/office/drawing/2014/main" id="{338631AD-C0B8-3242-9AB4-9BB99F65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34963"/>
            <a:ext cx="4267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7image13043584">
            <a:extLst>
              <a:ext uri="{FF2B5EF4-FFF2-40B4-BE49-F238E27FC236}">
                <a16:creationId xmlns:a16="http://schemas.microsoft.com/office/drawing/2014/main" id="{28ACE074-A433-C644-8145-B9074671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-334963"/>
            <a:ext cx="304800" cy="3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176E904-83B6-B4C6-2F64-6D58902A60C7}"/>
              </a:ext>
            </a:extLst>
          </p:cNvPr>
          <p:cNvSpPr/>
          <p:nvPr/>
        </p:nvSpPr>
        <p:spPr>
          <a:xfrm>
            <a:off x="3372922" y="33338"/>
            <a:ext cx="204255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Mes de María</a:t>
            </a:r>
          </a:p>
          <a:p>
            <a:pPr algn="ctr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Jueves </a:t>
            </a:r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21</a:t>
            </a:r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/11</a:t>
            </a:r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E15F132-150C-FCBB-B36A-9E135E14DAA7}"/>
              </a:ext>
            </a:extLst>
          </p:cNvPr>
          <p:cNvSpPr/>
          <p:nvPr/>
        </p:nvSpPr>
        <p:spPr>
          <a:xfrm>
            <a:off x="0" y="628735"/>
            <a:ext cx="656574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latin typeface="Book Antiqua" panose="02040602050305030304" pitchFamily="18" charset="0"/>
              </a:rPr>
              <a:t>María, en este día queremos pedirte que hagas de nosotros hombres y mujeres vigilantes, para que juntos podamos hacer germinar el Reino en nuestro mundo. </a:t>
            </a:r>
          </a:p>
          <a:p>
            <a:pPr algn="just"/>
            <a:endParaRPr lang="es-CL" sz="14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4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</a:t>
            </a:r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 </a:t>
            </a:r>
          </a:p>
          <a:p>
            <a:pPr algn="just"/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4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Amén.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F4CB604-F2AA-7700-0523-A1EDF2723A2E}"/>
              </a:ext>
            </a:extLst>
          </p:cNvPr>
          <p:cNvSpPr/>
          <p:nvPr/>
        </p:nvSpPr>
        <p:spPr>
          <a:xfrm>
            <a:off x="-19125" y="2122190"/>
            <a:ext cx="6603991" cy="3077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Texto Bíblico:</a:t>
            </a:r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 Del Evangelio de Mateo 25, 1-13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“</a:t>
            </a:r>
            <a:r>
              <a:rPr lang="es-CL" sz="1600" b="1" i="1" dirty="0">
                <a:latin typeface="Book Antiqua" panose="02040602050305030304" pitchFamily="18" charset="0"/>
              </a:rPr>
              <a:t>El Reino de los cielos será́ semejante a diez mujeres vírgenes que tomaron sus lámparas y salieron al encuentro del esposo. Cinco tomaron sus lámparas, pero no llevaron aceite; en cambio, las otras cinco previsoras, junto con las lámparas llevaron aceite en los frascos. A medianoche alguien gritó: “¡Ya está aquí́ el esposo, salgan a su encuentro!”. Las descuidadas dijeron a las previsoras: “Compártannos de su aceite”. Respondieron: “De ningún modo, no sea que no alcance para nosotras ni para ustedes”. Llegó el esposo, y las que estaban preparadas entraron con él a la sala donde se celebraba la boda, y la puerta se cerró. </a:t>
            </a:r>
          </a:p>
          <a:p>
            <a:pPr algn="r"/>
            <a:r>
              <a:rPr lang="es-CL" sz="1600" b="1" i="1" dirty="0">
                <a:latin typeface="Book Antiqua" panose="02040602050305030304" pitchFamily="18" charset="0"/>
              </a:rPr>
              <a:t>Pa</a:t>
            </a:r>
            <a:r>
              <a:rPr lang="es-CL" b="1" i="1" dirty="0">
                <a:latin typeface="Book Antiqua" panose="02040602050305030304" pitchFamily="18" charset="0"/>
              </a:rPr>
              <a:t>labra de Dios</a:t>
            </a:r>
            <a:endParaRPr lang="es-CL" i="1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DFDB1-01A5-7A66-9E4A-668ED189E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r="16156"/>
          <a:stretch/>
        </p:blipFill>
        <p:spPr bwMode="auto">
          <a:xfrm>
            <a:off x="6584866" y="628735"/>
            <a:ext cx="2481723" cy="424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62A84BD-693B-DFB1-E74D-9F6F8DF93707}"/>
              </a:ext>
            </a:extLst>
          </p:cNvPr>
          <p:cNvSpPr/>
          <p:nvPr/>
        </p:nvSpPr>
        <p:spPr>
          <a:xfrm>
            <a:off x="0" y="722701"/>
            <a:ext cx="656574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latin typeface="Book Antiqua" panose="02040602050305030304" pitchFamily="18" charset="0"/>
              </a:rPr>
              <a:t>María, en este día queremos pedirte que hagas de nosotros hombres y mujeres vigilantes, para que juntos podamos hacer germinar el Reino en nuestro mundo. </a:t>
            </a:r>
          </a:p>
          <a:p>
            <a:pPr algn="just"/>
            <a:endParaRPr lang="es-CL" sz="14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4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</a:t>
            </a:r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 </a:t>
            </a:r>
          </a:p>
          <a:p>
            <a:pPr algn="just"/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4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Amén.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49"/>
            <a:ext cx="877900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705BC46-DDCC-4648-948A-257C26D4DEE9}"/>
              </a:ext>
            </a:extLst>
          </p:cNvPr>
          <p:cNvSpPr/>
          <p:nvPr/>
        </p:nvSpPr>
        <p:spPr>
          <a:xfrm>
            <a:off x="0" y="4795897"/>
            <a:ext cx="9206289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600" u="sng" dirty="0">
                <a:latin typeface="Book Antiqua" panose="02040602050305030304" pitchFamily="18" charset="0"/>
              </a:rPr>
              <a:t>Compromiso: </a:t>
            </a:r>
          </a:p>
          <a:p>
            <a:r>
              <a:rPr lang="es-CL" sz="1600" dirty="0">
                <a:latin typeface="Book Antiqua" panose="02040602050305030304" pitchFamily="18" charset="0"/>
              </a:rPr>
              <a:t>Hoy, María me invita a que como marianista me proponga conocer un poco más de la espiritualidad, y me comprometa con ella, rezar por nuestras vocaciones, participar en una comunidad, conocer a otra comunidad, leer un libro de espiritualidad. </a:t>
            </a:r>
          </a:p>
          <a:p>
            <a:pPr algn="just"/>
            <a:endParaRPr lang="es-CL" sz="16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Encomendamos este día diciendo junto a Madre Adela: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r>
              <a:rPr lang="es-CL" sz="1600" b="1" i="1" dirty="0">
                <a:latin typeface="Book Antiqua" panose="02040602050305030304" pitchFamily="18" charset="0"/>
              </a:rPr>
              <a:t>“Dios será́ nuestro protector y nuestro apoyo, y María, nuestra buena Madre, nos protegerá́ y reconfortará en el seno de su ternura”  </a:t>
            </a:r>
            <a:r>
              <a:rPr lang="es-CL" sz="1600" dirty="0">
                <a:latin typeface="Book Antiqua" panose="02040602050305030304" pitchFamily="18" charset="0"/>
              </a:rPr>
              <a:t>(P. Chaminade) </a:t>
            </a:r>
            <a:r>
              <a:rPr lang="es-CL" sz="1600" b="1" dirty="0" smtClean="0">
                <a:latin typeface="Book Antiqua" panose="02040602050305030304" pitchFamily="18" charset="0"/>
              </a:rPr>
              <a:t>“Santa María del Pilar…”</a:t>
            </a:r>
            <a:endParaRPr lang="es-CL" sz="1600" b="1" dirty="0">
              <a:latin typeface="Book Antiqua" panose="02040602050305030304" pitchFamily="18" charset="0"/>
            </a:endParaRPr>
          </a:p>
        </p:txBody>
      </p:sp>
      <p:pic>
        <p:nvPicPr>
          <p:cNvPr id="1029" name="Picture 5" descr="page7image13043392">
            <a:extLst>
              <a:ext uri="{FF2B5EF4-FFF2-40B4-BE49-F238E27FC236}">
                <a16:creationId xmlns:a16="http://schemas.microsoft.com/office/drawing/2014/main" id="{338631AD-C0B8-3242-9AB4-9BB99F65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34963"/>
            <a:ext cx="4267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7image13043584">
            <a:extLst>
              <a:ext uri="{FF2B5EF4-FFF2-40B4-BE49-F238E27FC236}">
                <a16:creationId xmlns:a16="http://schemas.microsoft.com/office/drawing/2014/main" id="{28ACE074-A433-C644-8145-B9074671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-334963"/>
            <a:ext cx="304800" cy="3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176E904-83B6-B4C6-2F64-6D58902A60C7}"/>
              </a:ext>
            </a:extLst>
          </p:cNvPr>
          <p:cNvSpPr/>
          <p:nvPr/>
        </p:nvSpPr>
        <p:spPr>
          <a:xfrm>
            <a:off x="3372922" y="33338"/>
            <a:ext cx="204255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Mes de María</a:t>
            </a:r>
          </a:p>
          <a:p>
            <a:pPr algn="ctr"/>
            <a:r>
              <a:rPr lang="es-CL" sz="1600" b="1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Viernes </a:t>
            </a:r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22</a:t>
            </a:r>
            <a:r>
              <a:rPr lang="es-CL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/11</a:t>
            </a:r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E15F132-150C-FCBB-B36A-9E135E14DAA7}"/>
              </a:ext>
            </a:extLst>
          </p:cNvPr>
          <p:cNvSpPr/>
          <p:nvPr/>
        </p:nvSpPr>
        <p:spPr>
          <a:xfrm>
            <a:off x="0" y="628735"/>
            <a:ext cx="656574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latin typeface="Book Antiqua" panose="02040602050305030304" pitchFamily="18" charset="0"/>
              </a:rPr>
              <a:t>María, en este día queremos pedirte que hagas de nosotros hombres y mujeres vigilantes, para que juntos podamos hacer germinar el Reino en nuestro mundo. </a:t>
            </a:r>
          </a:p>
          <a:p>
            <a:pPr algn="just"/>
            <a:endParaRPr lang="es-CL" sz="14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4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</a:t>
            </a:r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 </a:t>
            </a:r>
          </a:p>
          <a:p>
            <a:pPr algn="just"/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4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Amén.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F4CB604-F2AA-7700-0523-A1EDF2723A2E}"/>
              </a:ext>
            </a:extLst>
          </p:cNvPr>
          <p:cNvSpPr/>
          <p:nvPr/>
        </p:nvSpPr>
        <p:spPr>
          <a:xfrm>
            <a:off x="-38250" y="2248423"/>
            <a:ext cx="691010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Texto Bíblico: </a:t>
            </a:r>
            <a:r>
              <a:rPr lang="es-CL" dirty="0">
                <a:latin typeface="Book Antiqua" panose="02040602050305030304" pitchFamily="18" charset="0"/>
                <a:ea typeface="Times New Roman" panose="02020603050405020304" pitchFamily="18" charset="0"/>
              </a:rPr>
              <a:t>Del Evangelio de Juan 14, 1-6</a:t>
            </a:r>
          </a:p>
          <a:p>
            <a:pPr algn="just"/>
            <a:r>
              <a:rPr lang="es-CL" dirty="0">
                <a:latin typeface="Book Antiqua" panose="02040602050305030304" pitchFamily="18" charset="0"/>
              </a:rPr>
              <a:t>“</a:t>
            </a:r>
            <a:r>
              <a:rPr lang="es-CL" b="1" i="1" dirty="0">
                <a:latin typeface="Book Antiqua" panose="02040602050305030304" pitchFamily="18" charset="0"/>
              </a:rPr>
              <a:t>No se turben. Crean en Dios y crean también en mí. En la casa de mi Padre hay muchas habitaciones; si no fuera así́, a ustedes se lo hubiera dicho, porque voy a prepararles un lugar. Y cuando haya ido y les haya preparado un lugar volveré́ de nuevo y los llevaré conmigo, para que donde yo estoy estén también ustedes. Y a donde yo voy, ustedes ya conocen el camino”. </a:t>
            </a:r>
          </a:p>
          <a:p>
            <a:pPr algn="r"/>
            <a:r>
              <a:rPr lang="es-CL" sz="1600" b="1" i="1" dirty="0">
                <a:latin typeface="Book Antiqua" panose="02040602050305030304" pitchFamily="18" charset="0"/>
              </a:rPr>
              <a:t>Pa</a:t>
            </a:r>
            <a:r>
              <a:rPr lang="es-CL" b="1" i="1" dirty="0">
                <a:latin typeface="Book Antiqua" panose="02040602050305030304" pitchFamily="18" charset="0"/>
              </a:rPr>
              <a:t>labra de Dios</a:t>
            </a:r>
            <a:endParaRPr lang="es-CL" i="1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62A84BD-693B-DFB1-E74D-9F6F8DF93707}"/>
              </a:ext>
            </a:extLst>
          </p:cNvPr>
          <p:cNvSpPr/>
          <p:nvPr/>
        </p:nvSpPr>
        <p:spPr>
          <a:xfrm>
            <a:off x="0" y="722701"/>
            <a:ext cx="6871855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400" dirty="0">
                <a:latin typeface="Book Antiqua" panose="02040602050305030304" pitchFamily="18" charset="0"/>
              </a:rPr>
              <a:t>María, en este día queremos pedirte que hagas de nosotros el camino, la verdad y la vida, para que juntos podamos hacer germinar el Reino en nuestro mundo. </a:t>
            </a:r>
          </a:p>
          <a:p>
            <a:pPr algn="just"/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4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</a:t>
            </a:r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 </a:t>
            </a:r>
          </a:p>
          <a:p>
            <a:pPr algn="just"/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4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Amén.</a:t>
            </a:r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3F217C2-F6B8-A83B-CD7E-4E943167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5" y="874577"/>
            <a:ext cx="2258588" cy="21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867" y="3304382"/>
            <a:ext cx="149364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1222</Words>
  <Application>Microsoft Office PowerPoint</Application>
  <PresentationFormat>Presentación en pantalla (4:3)</PresentationFormat>
  <Paragraphs>89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Book Antiqua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PASTORAL  MARIANISTA</dc:title>
  <dc:creator>Ivan Rodrigo Garces Salas</dc:creator>
  <cp:lastModifiedBy>IMLP</cp:lastModifiedBy>
  <cp:revision>80</cp:revision>
  <cp:lastPrinted>2017-04-21T17:55:27Z</cp:lastPrinted>
  <dcterms:created xsi:type="dcterms:W3CDTF">2017-03-24T11:52:02Z</dcterms:created>
  <dcterms:modified xsi:type="dcterms:W3CDTF">2024-11-15T15:37:50Z</dcterms:modified>
</cp:coreProperties>
</file>